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67"/>
  </p:notesMasterIdLst>
  <p:handoutMasterIdLst>
    <p:handoutMasterId r:id="rId68"/>
  </p:handoutMasterIdLst>
  <p:sldIdLst>
    <p:sldId id="424" r:id="rId2"/>
    <p:sldId id="426" r:id="rId3"/>
    <p:sldId id="447" r:id="rId4"/>
    <p:sldId id="427" r:id="rId5"/>
    <p:sldId id="428" r:id="rId6"/>
    <p:sldId id="390" r:id="rId7"/>
    <p:sldId id="303" r:id="rId8"/>
    <p:sldId id="444" r:id="rId9"/>
    <p:sldId id="305" r:id="rId10"/>
    <p:sldId id="309" r:id="rId11"/>
    <p:sldId id="310" r:id="rId12"/>
    <p:sldId id="430" r:id="rId13"/>
    <p:sldId id="311" r:id="rId14"/>
    <p:sldId id="312" r:id="rId15"/>
    <p:sldId id="313" r:id="rId16"/>
    <p:sldId id="431" r:id="rId17"/>
    <p:sldId id="345" r:id="rId18"/>
    <p:sldId id="432" r:id="rId19"/>
    <p:sldId id="332" r:id="rId20"/>
    <p:sldId id="333" r:id="rId21"/>
    <p:sldId id="355" r:id="rId22"/>
    <p:sldId id="433" r:id="rId23"/>
    <p:sldId id="335" r:id="rId24"/>
    <p:sldId id="357" r:id="rId25"/>
    <p:sldId id="435" r:id="rId26"/>
    <p:sldId id="436" r:id="rId27"/>
    <p:sldId id="445" r:id="rId28"/>
    <p:sldId id="434" r:id="rId29"/>
    <p:sldId id="359" r:id="rId30"/>
    <p:sldId id="360" r:id="rId31"/>
    <p:sldId id="336" r:id="rId32"/>
    <p:sldId id="337" r:id="rId33"/>
    <p:sldId id="338" r:id="rId34"/>
    <p:sldId id="347" r:id="rId35"/>
    <p:sldId id="392" r:id="rId36"/>
    <p:sldId id="394" r:id="rId37"/>
    <p:sldId id="398" r:id="rId38"/>
    <p:sldId id="395" r:id="rId39"/>
    <p:sldId id="396" r:id="rId40"/>
    <p:sldId id="397" r:id="rId41"/>
    <p:sldId id="43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</p:sldIdLst>
  <p:sldSz cx="12192000" cy="6858000"/>
  <p:notesSz cx="7315200" cy="9601200"/>
  <p:custDataLst>
    <p:tags r:id="rId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 autoAdjust="0"/>
    <p:restoredTop sz="82329" autoAdjust="0"/>
  </p:normalViewPr>
  <p:slideViewPr>
    <p:cSldViewPr>
      <p:cViewPr varScale="1">
        <p:scale>
          <a:sx n="54" d="100"/>
          <a:sy n="54" d="100"/>
        </p:scale>
        <p:origin x="1008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dirty="0"/>
              <a:t>Draw network</a:t>
            </a:r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</a:p>
          <a:p>
            <a:r>
              <a:rPr lang="en-US" baseline="0" dirty="0"/>
              <a:t>Then query, e.g., Mary Calls --- not something we specified, inference computed this for us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+e) = ?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>
              <a:sym typeface="Wingdings"/>
            </a:endParaRPr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13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 i="0" u="none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 b="0" i="0" u="none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5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tags" Target="../tags/tag26.xm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9.xml"/><Relationship Id="rId7" Type="http://schemas.openxmlformats.org/officeDocument/2006/relationships/image" Target="../media/image4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tags" Target="../tags/tag32.xml"/><Relationship Id="rId7" Type="http://schemas.openxmlformats.org/officeDocument/2006/relationships/image" Target="../media/image5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6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63.png"/><Relationship Id="rId5" Type="http://schemas.openxmlformats.org/officeDocument/2006/relationships/tags" Target="../tags/tag37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36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42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44.xml"/><Relationship Id="rId10" Type="http://schemas.openxmlformats.org/officeDocument/2006/relationships/image" Target="../media/image71.png"/><Relationship Id="rId4" Type="http://schemas.openxmlformats.org/officeDocument/2006/relationships/tags" Target="../tags/tag43.xml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7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6.png"/><Relationship Id="rId5" Type="http://schemas.openxmlformats.org/officeDocument/2006/relationships/tags" Target="../tags/tag49.xml"/><Relationship Id="rId10" Type="http://schemas.openxmlformats.org/officeDocument/2006/relationships/image" Target="../media/image54.png"/><Relationship Id="rId4" Type="http://schemas.openxmlformats.org/officeDocument/2006/relationships/tags" Target="../tags/tag48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53.xml"/><Relationship Id="rId7" Type="http://schemas.openxmlformats.org/officeDocument/2006/relationships/image" Target="../media/image7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72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56.xml"/><Relationship Id="rId7" Type="http://schemas.openxmlformats.org/officeDocument/2006/relationships/image" Target="../media/image8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6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76.png"/><Relationship Id="rId17" Type="http://schemas.openxmlformats.org/officeDocument/2006/relationships/image" Target="../media/image83.png"/><Relationship Id="rId2" Type="http://schemas.openxmlformats.org/officeDocument/2006/relationships/tags" Target="../tags/tag58.xml"/><Relationship Id="rId16" Type="http://schemas.openxmlformats.org/officeDocument/2006/relationships/image" Target="../media/image8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88.png"/><Relationship Id="rId5" Type="http://schemas.openxmlformats.org/officeDocument/2006/relationships/tags" Target="../tags/tag61.xml"/><Relationship Id="rId15" Type="http://schemas.openxmlformats.org/officeDocument/2006/relationships/image" Target="../media/image5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1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2.png"/><Relationship Id="rId5" Type="http://schemas.openxmlformats.org/officeDocument/2006/relationships/tags" Target="../tags/tag70.xml"/><Relationship Id="rId15" Type="http://schemas.openxmlformats.org/officeDocument/2006/relationships/image" Target="../media/image93.png"/><Relationship Id="rId10" Type="http://schemas.openxmlformats.org/officeDocument/2006/relationships/image" Target="../media/image61.png"/><Relationship Id="rId4" Type="http://schemas.openxmlformats.org/officeDocument/2006/relationships/tags" Target="../tags/tag69.xml"/><Relationship Id="rId9" Type="http://schemas.openxmlformats.org/officeDocument/2006/relationships/image" Target="../media/image90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93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8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100.png"/><Relationship Id="rId26" Type="http://schemas.openxmlformats.org/officeDocument/2006/relationships/image" Target="../media/image107.png"/><Relationship Id="rId3" Type="http://schemas.openxmlformats.org/officeDocument/2006/relationships/tags" Target="../tags/tag79.xml"/><Relationship Id="rId21" Type="http://schemas.openxmlformats.org/officeDocument/2006/relationships/image" Target="../media/image103.pn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6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image" Target="../media/image10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69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image" Target="../media/image105.png"/><Relationship Id="rId28" Type="http://schemas.openxmlformats.org/officeDocument/2006/relationships/image" Target="../media/image109.png"/><Relationship Id="rId10" Type="http://schemas.openxmlformats.org/officeDocument/2006/relationships/tags" Target="../tags/tag86.xml"/><Relationship Id="rId19" Type="http://schemas.openxmlformats.org/officeDocument/2006/relationships/image" Target="../media/image101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image" Target="../media/image104.png"/><Relationship Id="rId27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image" Target="../media/image69.png"/><Relationship Id="rId26" Type="http://schemas.openxmlformats.org/officeDocument/2006/relationships/image" Target="../media/image113.png"/><Relationship Id="rId3" Type="http://schemas.openxmlformats.org/officeDocument/2006/relationships/tags" Target="../tags/tag95.xml"/><Relationship Id="rId21" Type="http://schemas.openxmlformats.org/officeDocument/2006/relationships/image" Target="../media/image108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2.png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110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111.png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image" Target="../media/image105.png"/><Relationship Id="rId10" Type="http://schemas.openxmlformats.org/officeDocument/2006/relationships/tags" Target="../tags/tag102.xml"/><Relationship Id="rId19" Type="http://schemas.openxmlformats.org/officeDocument/2006/relationships/image" Target="../media/image106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101.png"/><Relationship Id="rId27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11.xml"/><Relationship Id="rId7" Type="http://schemas.openxmlformats.org/officeDocument/2006/relationships/image" Target="../media/image11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8.png"/><Relationship Id="rId4" Type="http://schemas.openxmlformats.org/officeDocument/2006/relationships/tags" Target="../tags/tag112.xml"/><Relationship Id="rId9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4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03.png"/><Relationship Id="rId2" Type="http://schemas.openxmlformats.org/officeDocument/2006/relationships/tags" Target="../tags/tag114.xml"/><Relationship Id="rId16" Type="http://schemas.openxmlformats.org/officeDocument/2006/relationships/image" Target="../media/image109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02.png"/><Relationship Id="rId5" Type="http://schemas.openxmlformats.org/officeDocument/2006/relationships/tags" Target="../tags/tag117.xml"/><Relationship Id="rId15" Type="http://schemas.openxmlformats.org/officeDocument/2006/relationships/image" Target="../media/image119.png"/><Relationship Id="rId10" Type="http://schemas.openxmlformats.org/officeDocument/2006/relationships/image" Target="../media/image101.png"/><Relationship Id="rId4" Type="http://schemas.openxmlformats.org/officeDocument/2006/relationships/tags" Target="../tags/tag116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tags" Target="../tags/tag121.xml"/><Relationship Id="rId16" Type="http://schemas.openxmlformats.org/officeDocument/2006/relationships/image" Target="../media/image125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120.png"/><Relationship Id="rId5" Type="http://schemas.openxmlformats.org/officeDocument/2006/relationships/tags" Target="../tags/tag124.xml"/><Relationship Id="rId15" Type="http://schemas.openxmlformats.org/officeDocument/2006/relationships/image" Target="../media/image12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8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124.png"/><Relationship Id="rId17" Type="http://schemas.openxmlformats.org/officeDocument/2006/relationships/image" Target="../media/image130.png"/><Relationship Id="rId2" Type="http://schemas.openxmlformats.org/officeDocument/2006/relationships/tags" Target="../tags/tag130.xml"/><Relationship Id="rId16" Type="http://schemas.openxmlformats.org/officeDocument/2006/relationships/image" Target="../media/image129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23.png"/><Relationship Id="rId5" Type="http://schemas.openxmlformats.org/officeDocument/2006/relationships/tags" Target="../tags/tag133.xml"/><Relationship Id="rId15" Type="http://schemas.openxmlformats.org/officeDocument/2006/relationships/image" Target="../media/image12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32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tags" Target="../tags/tag163.xml"/><Relationship Id="rId39" Type="http://schemas.openxmlformats.org/officeDocument/2006/relationships/image" Target="../media/image136.png"/><Relationship Id="rId21" Type="http://schemas.openxmlformats.org/officeDocument/2006/relationships/tags" Target="../tags/tag158.xml"/><Relationship Id="rId34" Type="http://schemas.openxmlformats.org/officeDocument/2006/relationships/image" Target="../media/image124.png"/><Relationship Id="rId42" Type="http://schemas.openxmlformats.org/officeDocument/2006/relationships/image" Target="../media/image128.png"/><Relationship Id="rId47" Type="http://schemas.openxmlformats.org/officeDocument/2006/relationships/image" Target="../media/image142.png"/><Relationship Id="rId50" Type="http://schemas.openxmlformats.org/officeDocument/2006/relationships/image" Target="../media/image145.png"/><Relationship Id="rId55" Type="http://schemas.openxmlformats.org/officeDocument/2006/relationships/image" Target="../media/image150.png"/><Relationship Id="rId63" Type="http://schemas.openxmlformats.org/officeDocument/2006/relationships/image" Target="../media/image158.png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29" Type="http://schemas.openxmlformats.org/officeDocument/2006/relationships/tags" Target="../tags/tag166.xml"/><Relationship Id="rId41" Type="http://schemas.openxmlformats.org/officeDocument/2006/relationships/image" Target="../media/image137.png"/><Relationship Id="rId54" Type="http://schemas.openxmlformats.org/officeDocument/2006/relationships/image" Target="../media/image149.png"/><Relationship Id="rId62" Type="http://schemas.openxmlformats.org/officeDocument/2006/relationships/image" Target="../media/image157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34.png"/><Relationship Id="rId40" Type="http://schemas.openxmlformats.org/officeDocument/2006/relationships/image" Target="../media/image122.png"/><Relationship Id="rId45" Type="http://schemas.openxmlformats.org/officeDocument/2006/relationships/image" Target="../media/image140.png"/><Relationship Id="rId53" Type="http://schemas.openxmlformats.org/officeDocument/2006/relationships/image" Target="../media/image148.png"/><Relationship Id="rId58" Type="http://schemas.openxmlformats.org/officeDocument/2006/relationships/image" Target="../media/image153.png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tags" Target="../tags/tag165.xml"/><Relationship Id="rId36" Type="http://schemas.openxmlformats.org/officeDocument/2006/relationships/image" Target="../media/image133.png"/><Relationship Id="rId49" Type="http://schemas.openxmlformats.org/officeDocument/2006/relationships/image" Target="../media/image144.png"/><Relationship Id="rId57" Type="http://schemas.openxmlformats.org/officeDocument/2006/relationships/image" Target="../media/image152.png"/><Relationship Id="rId61" Type="http://schemas.openxmlformats.org/officeDocument/2006/relationships/image" Target="../media/image156.png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31" Type="http://schemas.openxmlformats.org/officeDocument/2006/relationships/tags" Target="../tags/tag168.xml"/><Relationship Id="rId44" Type="http://schemas.openxmlformats.org/officeDocument/2006/relationships/image" Target="../media/image139.png"/><Relationship Id="rId52" Type="http://schemas.openxmlformats.org/officeDocument/2006/relationships/image" Target="../media/image147.png"/><Relationship Id="rId60" Type="http://schemas.openxmlformats.org/officeDocument/2006/relationships/image" Target="../media/image155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tags" Target="../tags/tag164.xml"/><Relationship Id="rId30" Type="http://schemas.openxmlformats.org/officeDocument/2006/relationships/tags" Target="../tags/tag167.xml"/><Relationship Id="rId35" Type="http://schemas.openxmlformats.org/officeDocument/2006/relationships/image" Target="../media/image125.png"/><Relationship Id="rId43" Type="http://schemas.openxmlformats.org/officeDocument/2006/relationships/image" Target="../media/image138.png"/><Relationship Id="rId48" Type="http://schemas.openxmlformats.org/officeDocument/2006/relationships/image" Target="../media/image143.png"/><Relationship Id="rId56" Type="http://schemas.openxmlformats.org/officeDocument/2006/relationships/image" Target="../media/image151.png"/><Relationship Id="rId8" Type="http://schemas.openxmlformats.org/officeDocument/2006/relationships/tags" Target="../tags/tag145.xml"/><Relationship Id="rId51" Type="http://schemas.openxmlformats.org/officeDocument/2006/relationships/image" Target="../media/image146.png"/><Relationship Id="rId3" Type="http://schemas.openxmlformats.org/officeDocument/2006/relationships/tags" Target="../tags/tag140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tags" Target="../tags/tag162.xml"/><Relationship Id="rId33" Type="http://schemas.openxmlformats.org/officeDocument/2006/relationships/image" Target="../media/image126.png"/><Relationship Id="rId38" Type="http://schemas.openxmlformats.org/officeDocument/2006/relationships/image" Target="../media/image135.png"/><Relationship Id="rId46" Type="http://schemas.openxmlformats.org/officeDocument/2006/relationships/image" Target="../media/image141.png"/><Relationship Id="rId59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172.xml"/><Relationship Id="rId7" Type="http://schemas.openxmlformats.org/officeDocument/2006/relationships/image" Target="../media/image166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16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3.xml"/><Relationship Id="rId9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7" Type="http://schemas.openxmlformats.org/officeDocument/2006/relationships/image" Target="../media/image171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8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168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167.png"/><Relationship Id="rId5" Type="http://schemas.openxmlformats.org/officeDocument/2006/relationships/tags" Target="../tags/tag181.xml"/><Relationship Id="rId15" Type="http://schemas.openxmlformats.org/officeDocument/2006/relationships/image" Target="../media/image180.png"/><Relationship Id="rId10" Type="http://schemas.openxmlformats.org/officeDocument/2006/relationships/image" Target="../media/image166.png"/><Relationship Id="rId4" Type="http://schemas.openxmlformats.org/officeDocument/2006/relationships/tags" Target="../tags/tag180.xml"/><Relationship Id="rId9" Type="http://schemas.openxmlformats.org/officeDocument/2006/relationships/image" Target="../media/image165.png"/><Relationship Id="rId14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tags" Target="../tags/tag186.xml"/><Relationship Id="rId7" Type="http://schemas.openxmlformats.org/officeDocument/2006/relationships/image" Target="../media/image184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7" Type="http://schemas.openxmlformats.org/officeDocument/2006/relationships/image" Target="../media/image190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13.xml"/><Relationship Id="rId21" Type="http://schemas.openxmlformats.org/officeDocument/2006/relationships/image" Target="../media/image24.png"/><Relationship Id="rId7" Type="http://schemas.openxmlformats.org/officeDocument/2006/relationships/tags" Target="../tags/tag17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1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5" Type="http://schemas.openxmlformats.org/officeDocument/2006/relationships/image" Target="../media/image18.png"/><Relationship Id="rId23" Type="http://schemas.openxmlformats.org/officeDocument/2006/relationships/image" Target="../media/image26.emf"/><Relationship Id="rId10" Type="http://schemas.openxmlformats.org/officeDocument/2006/relationships/tags" Target="../tags/tag20.xml"/><Relationship Id="rId19" Type="http://schemas.openxmlformats.org/officeDocument/2006/relationships/image" Target="../media/image22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Inference and Sampling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Called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altLang="ja-JP" sz="2000" dirty="0">
                <a:latin typeface="Calibri"/>
                <a:cs typeface="Calibri"/>
              </a:rPr>
              <a:t>Variable Elimination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endParaRPr lang="en-US" altLang="ja-JP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5119"/>
              </p:ext>
            </p:extLst>
          </p:nvPr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15990"/>
              </p:ext>
            </p:extLst>
          </p:nvPr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33660"/>
              </p:ext>
            </p:extLst>
          </p:nvPr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92908"/>
              </p:ext>
            </p:extLst>
          </p:nvPr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20195"/>
              </p:ext>
            </p:extLst>
          </p:nvPr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Y</a:t>
            </a:r>
            <a:r>
              <a:rPr lang="en-US" sz="2400" baseline="-25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|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X</a:t>
            </a:r>
            <a:r>
              <a:rPr lang="en-US" sz="2400" baseline="-25000" dirty="0">
                <a:ea typeface="ＭＳ Ｐゴシック" pitchFamily="34" charset="-128"/>
              </a:rPr>
              <a:t>M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 is a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factor,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r>
              <a:rPr lang="en-US" altLang="ja-JP" sz="2000" dirty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Its values are P(y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y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|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M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44271"/>
              </p:ext>
            </p:extLst>
          </p:nvPr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70532"/>
              </p:ext>
            </p:extLst>
          </p:nvPr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11574"/>
              </p:ext>
            </p:extLst>
          </p:nvPr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>
                <a:ea typeface="ＭＳ Ｐゴシック" pitchFamily="34" charset="-128"/>
              </a:rPr>
              <a:t>Track objects called </a:t>
            </a:r>
            <a:r>
              <a:rPr lang="en-US" sz="2600" dirty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Procedure: Join all factors, then eliminate all hidden variables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First basic operation: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ea typeface="ＭＳ Ｐゴシック" pitchFamily="34" charset="-128"/>
              </a:rPr>
              <a:t>Example: Join on R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Computation for each entry: </a:t>
            </a:r>
            <a:r>
              <a:rPr lang="en-US" sz="1800" dirty="0" err="1">
                <a:ea typeface="ＭＳ Ｐゴシック" pitchFamily="34" charset="-128"/>
              </a:rPr>
              <a:t>pointwise</a:t>
            </a:r>
            <a:r>
              <a:rPr lang="en-US" sz="1800" dirty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63430"/>
              </p:ext>
            </p:extLst>
          </p:nvPr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06158"/>
              </p:ext>
            </p:extLst>
          </p:nvPr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9348"/>
              </p:ext>
            </p:extLst>
          </p:nvPr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3064"/>
              </p:ext>
            </p:extLst>
          </p:nvPr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10511"/>
              </p:ext>
            </p:extLst>
          </p:nvPr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11561"/>
              </p:ext>
            </p:extLst>
          </p:nvPr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98770"/>
              </p:ext>
            </p:extLst>
          </p:nvPr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65907"/>
              </p:ext>
            </p:extLst>
          </p:nvPr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17894"/>
              </p:ext>
            </p:extLst>
          </p:nvPr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87147"/>
              </p:ext>
            </p:extLst>
          </p:nvPr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449"/>
              </p:ext>
            </p:extLst>
          </p:nvPr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94727"/>
              </p:ext>
            </p:extLst>
          </p:nvPr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57653"/>
              </p:ext>
            </p:extLst>
          </p:nvPr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90140"/>
              </p:ext>
            </p:extLst>
          </p:nvPr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Thus Far: Multiple Join, Multiple Eliminate (= Inference by Enumeration)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Marginalizing Early (= Variable Elimination)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9620"/>
              </p:ext>
            </p:extLst>
          </p:nvPr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63070"/>
              </p:ext>
            </p:extLst>
          </p:nvPr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4814"/>
              </p:ext>
            </p:extLst>
          </p:nvPr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81106"/>
              </p:ext>
            </p:extLst>
          </p:nvPr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5918"/>
              </p:ext>
            </p:extLst>
          </p:nvPr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82854"/>
              </p:ext>
            </p:extLst>
          </p:nvPr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pPr lvl="1"/>
            <a:r>
              <a:rPr lang="en-US" sz="200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r>
              <a:rPr lang="en-US" sz="240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86164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98507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3754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652291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13443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[Demo: BN Applet]</a:t>
            </a:r>
          </a:p>
        </p:txBody>
      </p:sp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E.g. for P(L | +r), we would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That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’s it!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30008"/>
              </p:ext>
            </p:extLst>
          </p:nvPr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3527"/>
              </p:ext>
            </p:extLst>
          </p:nvPr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19368"/>
              </p:ext>
            </p:extLst>
          </p:nvPr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72012"/>
              </p:ext>
            </p:extLst>
          </p:nvPr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59262"/>
              </p:ext>
            </p:extLst>
          </p:nvPr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8489"/>
              </p:ext>
            </p:extLst>
          </p:nvPr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marginal can be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E.g., previous slide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example 2</a:t>
            </a:r>
            <a:r>
              <a:rPr lang="en-US" sz="2000" baseline="30000" dirty="0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vs. 2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1863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481308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33019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73011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90127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9048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066800" y="1676399"/>
            <a:ext cx="107188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you can always find an ordering that is efficient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Try it!!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Cut-set conditioning for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 inference</a:t>
            </a:r>
          </a:p>
          <a:p>
            <a:pPr lvl="6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Choose set of variables such that if removed only a </a:t>
            </a:r>
            <a:r>
              <a:rPr lang="en-US" sz="2000" dirty="0" err="1">
                <a:ea typeface="ＭＳ Ｐゴシック" pitchFamily="34" charset="-128"/>
              </a:rPr>
              <a:t>polytree</a:t>
            </a:r>
            <a:r>
              <a:rPr lang="en-US" sz="2000" dirty="0">
                <a:ea typeface="ＭＳ Ｐゴシック" pitchFamily="34" charset="-128"/>
              </a:rPr>
              <a:t> remains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Exercise: Think about how the specifics would work out!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3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Learning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087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Inference: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1800"/>
            <a:ext cx="8743039" cy="20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48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6096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Sampling is a lot like repeated simulation</a:t>
            </a:r>
          </a:p>
          <a:p>
            <a:pPr lvl="5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Predicting the weather, basketball games, …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Basic idea</a:t>
            </a:r>
          </a:p>
          <a:p>
            <a:pPr lvl="3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Draw N samples from a sampling distribution S</a:t>
            </a:r>
          </a:p>
          <a:p>
            <a:pPr lvl="4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Compute an approximate posterior probability</a:t>
            </a:r>
          </a:p>
          <a:p>
            <a:pPr lvl="4">
              <a:lnSpc>
                <a:spcPct val="90000"/>
              </a:lnSpc>
            </a:pPr>
            <a:endParaRPr lang="en-US" sz="600" b="1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Show this converges to the true probability P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4302211"/>
            <a:ext cx="6231629" cy="256122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5600" y="1295400"/>
            <a:ext cx="518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sample?</a:t>
            </a:r>
          </a:p>
          <a:p>
            <a:pPr lvl="5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Learning: get samples from a distribution you don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’t know</a:t>
            </a:r>
          </a:p>
          <a:p>
            <a:pPr lvl="5">
              <a:lnSpc>
                <a:spcPct val="90000"/>
              </a:lnSpc>
            </a:pPr>
            <a:endParaRPr lang="en-US" altLang="ja-JP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Inference: getting a sample is faster than computing the right answer (e.g. with variable elimination)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88159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Sampling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152400" y="1397001"/>
            <a:ext cx="49530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Sampling from given distribution</a:t>
            </a:r>
          </a:p>
          <a:p>
            <a:pPr lvl="6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1: Get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from uniform distribution over [0, 1)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E.g. random() in python</a:t>
            </a:r>
          </a:p>
          <a:p>
            <a:pPr lvl="4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2: Convert this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into an outcome for the given distribution by having each outcome associated with a sub-interval of [0,1) with sub-interval size equal to probability of the outcome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0" y="1371600"/>
            <a:ext cx="4191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Example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000" dirty="0"/>
              <a:t>If random() returns </a:t>
            </a:r>
            <a:r>
              <a:rPr lang="en-US" sz="2000" i="1" dirty="0"/>
              <a:t>u</a:t>
            </a:r>
            <a:r>
              <a:rPr lang="en-US" sz="2000" dirty="0"/>
              <a:t> = 0.83, then our sample is </a:t>
            </a:r>
            <a:r>
              <a:rPr lang="en-US" sz="2000" i="1" dirty="0"/>
              <a:t>C</a:t>
            </a:r>
            <a:r>
              <a:rPr lang="en-US" sz="2000" dirty="0"/>
              <a:t> = blue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, after sampling 8 times:</a:t>
            </a:r>
            <a:endParaRPr lang="en-US" sz="2000" dirty="0">
              <a:ea typeface="ＭＳ Ｐゴシック" pitchFamily="34" charset="-128"/>
            </a:endParaRPr>
          </a:p>
          <a:p>
            <a:pPr lvl="6"/>
            <a:endParaRPr lang="en-US" sz="600" dirty="0">
              <a:ea typeface="ＭＳ Ｐゴシック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15000" y="2209800"/>
          <a:ext cx="2514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P(C)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red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green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blue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4875" y="2819400"/>
            <a:ext cx="3514725" cy="11430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486400"/>
            <a:ext cx="4821156" cy="11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 in 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3429000" y="1828799"/>
            <a:ext cx="5867400" cy="4297365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Prior Sampling</a:t>
            </a:r>
          </a:p>
          <a:p>
            <a:pPr lvl="5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Gibbs Sampling</a:t>
            </a: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16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2895600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1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667000" y="5527675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5635625" y="4191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57352" name="AutoShape 9"/>
          <p:cNvCxnSpPr>
            <a:cxnSpLocks noChangeShapeType="1"/>
            <a:stCxn id="57348" idx="5"/>
            <a:endCxn id="57350" idx="1"/>
          </p:cNvCxnSpPr>
          <p:nvPr/>
        </p:nvCxnSpPr>
        <p:spPr bwMode="auto">
          <a:xfrm>
            <a:off x="6681788" y="2714625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3" name="AutoShape 10"/>
          <p:cNvCxnSpPr>
            <a:cxnSpLocks noChangeShapeType="1"/>
            <a:stCxn id="57348" idx="3"/>
            <a:endCxn id="57349" idx="7"/>
          </p:cNvCxnSpPr>
          <p:nvPr/>
        </p:nvCxnSpPr>
        <p:spPr bwMode="auto">
          <a:xfrm flipH="1">
            <a:off x="5310188" y="2714625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4" name="AutoShape 11"/>
          <p:cNvCxnSpPr>
            <a:cxnSpLocks noChangeShapeType="1"/>
            <a:stCxn id="57349" idx="5"/>
            <a:endCxn id="57351" idx="1"/>
          </p:cNvCxnSpPr>
          <p:nvPr/>
        </p:nvCxnSpPr>
        <p:spPr bwMode="auto">
          <a:xfrm>
            <a:off x="5310188" y="3683000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5" name="AutoShape 12"/>
          <p:cNvCxnSpPr>
            <a:cxnSpLocks noChangeShapeType="1"/>
            <a:stCxn id="57350" idx="3"/>
            <a:endCxn id="57351" idx="7"/>
          </p:cNvCxnSpPr>
          <p:nvPr/>
        </p:nvCxnSpPr>
        <p:spPr bwMode="auto">
          <a:xfrm flipH="1">
            <a:off x="6678613" y="3705225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2562" name="Oval 18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1132563" name="Oval 19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rgbClr val="FF33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1132564" name="Oval 20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1132565" name="Oval 21"/>
          <p:cNvSpPr>
            <a:spLocks noChangeArrowheads="1"/>
          </p:cNvSpPr>
          <p:nvPr/>
        </p:nvSpPr>
        <p:spPr bwMode="auto">
          <a:xfrm>
            <a:off x="5638800" y="41910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WetGrass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667000" y="2703513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62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84275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327275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715000" y="1509713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743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382000" y="2703513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96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8" y="2327275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458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41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79875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667000" y="4491038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455" name="TextBox 39"/>
          <p:cNvSpPr txBox="1">
            <a:spLocks noChangeArrowheads="1"/>
          </p:cNvSpPr>
          <p:nvPr/>
        </p:nvSpPr>
        <p:spPr bwMode="auto">
          <a:xfrm>
            <a:off x="7924800" y="423227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29600" y="4689475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+c, -s, +r, +w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305800" y="5005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-c, +s, -r, +w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05800" y="5386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45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2" grpId="0" animBg="1"/>
      <p:bldP spid="1132563" grpId="0" animBg="1"/>
      <p:bldP spid="1132564" grpId="0" animBg="1"/>
      <p:bldP spid="1132565" grpId="0" animBg="1"/>
      <p:bldP spid="1132566" grpId="0" animBg="1"/>
      <p:bldP spid="31" grpId="0" animBg="1"/>
      <p:bldP spid="41" grpId="0"/>
      <p:bldP spid="42" grpId="0"/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71800" y="1447800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dirty="0" err="1">
                <a:ea typeface="ＭＳ Ｐゴシック" pitchFamily="34" charset="-128"/>
              </a:rPr>
              <a:t>i</a:t>
            </a:r>
            <a:r>
              <a:rPr lang="en-US" sz="28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P(X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| Parents(X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(x</a:t>
            </a:r>
            <a:r>
              <a:rPr lang="en-US" sz="2800" baseline="-25000" dirty="0">
                <a:ea typeface="ＭＳ Ｐゴシック" pitchFamily="34" charset="-128"/>
              </a:rPr>
              <a:t>1</a:t>
            </a:r>
            <a:r>
              <a:rPr lang="en-US" sz="2800" dirty="0">
                <a:ea typeface="ＭＳ Ｐゴシック" pitchFamily="34" charset="-128"/>
              </a:rPr>
              <a:t>, x</a:t>
            </a:r>
            <a:r>
              <a:rPr lang="en-US" sz="2800" baseline="-25000" dirty="0">
                <a:ea typeface="ＭＳ Ｐゴシック" pitchFamily="34" charset="-128"/>
              </a:rPr>
              <a:t>2</a:t>
            </a:r>
            <a:r>
              <a:rPr lang="en-US" sz="2800" dirty="0">
                <a:ea typeface="ＭＳ Ｐゴシック" pitchFamily="34" charset="-128"/>
              </a:rPr>
              <a:t>, …, </a:t>
            </a:r>
            <a:r>
              <a:rPr lang="en-US" sz="2800" dirty="0" err="1">
                <a:ea typeface="ＭＳ Ｐゴシック" pitchFamily="34" charset="-128"/>
              </a:rPr>
              <a:t>x</a:t>
            </a:r>
            <a:r>
              <a:rPr lang="en-US" sz="2800" baseline="-25000" dirty="0" err="1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19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the sampling procedure is </a:t>
            </a:r>
            <a:r>
              <a:rPr lang="en-US" sz="2400" dirty="0">
                <a:solidFill>
                  <a:srgbClr val="A50021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74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85975"/>
            <a:ext cx="70866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860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648200"/>
            <a:ext cx="6383338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77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01502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4413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84611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2033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62832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7601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ll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get a bunch of samples from the BN: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+s,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+s, +r,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 -s,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+w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want to know P(W)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have counts &lt;+w:4,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-w:1&gt;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P(W) =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&lt;+w:0.8,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-w:0.2&gt;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Can estimate anything else, too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What about P(C| +w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+w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Fast: can use fewer samples if less time (what’s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 the drawback?)</a:t>
            </a:r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315200" y="1905000"/>
            <a:ext cx="1652499" cy="1447799"/>
            <a:chOff x="7416868" y="3352800"/>
            <a:chExt cx="2870132" cy="25146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1" name="AutoShape 6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6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4" name="AutoShape 6"/>
            <p:cNvCxnSpPr>
              <a:cxnSpLocks noChangeShapeType="1"/>
              <a:stCxn id="23" idx="5"/>
              <a:endCxn id="19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6"/>
            <p:cNvCxnSpPr>
              <a:cxnSpLocks noChangeShapeType="1"/>
              <a:stCxn id="23" idx="3"/>
              <a:endCxn id="18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5082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2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4849812"/>
            <a:ext cx="2895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+s,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+s, +r,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 -s,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r, +w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00200"/>
            <a:ext cx="58674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P(C)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No point keeping all samples around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Just tally counts of C as we go</a:t>
            </a:r>
          </a:p>
          <a:p>
            <a:pPr lvl="2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+s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Same thing: tally C outcomes, but ignore (reject) samples which don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t have S=+s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rejection sampling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77200" y="2971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2084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Rejection Sampling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429000" y="1295400"/>
            <a:ext cx="6096000" cy="2438400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Sample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from P(X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not consistent with evidence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Reject: Return, and no sample is generated in this cycle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4319829"/>
            <a:ext cx="9753596" cy="25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49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Idea: fix evidence variables and sample the rest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Solution: weight by probability of evidence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Shape|blue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solidFill>
            <a:srgbClr val="3333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136649" name="Line 9"/>
          <p:cNvSpPr>
            <a:spLocks noChangeShapeType="1"/>
          </p:cNvSpPr>
          <p:nvPr/>
        </p:nvSpPr>
        <p:spPr bwMode="auto">
          <a:xfrm flipV="1">
            <a:off x="8534400" y="3657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 flipV="1">
            <a:off x="8915400" y="3733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green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red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cube,         red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 sphere,      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cube,         blue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sphere,      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9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49" grpId="0" animBg="1"/>
      <p:bldP spid="1136650" grpId="0" animBg="1"/>
      <p:bldP spid="1136652" grpId="0" animBg="1"/>
      <p:bldP spid="1136653" grpId="0" animBg="1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495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438400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486400" y="1620838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514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529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738" y="2438400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229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3550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91000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438400" y="4602163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8001000" y="48006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+c, +s, +r, +w</a:t>
            </a:r>
          </a:p>
        </p:txBody>
      </p:sp>
      <p:sp>
        <p:nvSpPr>
          <p:cNvPr id="63590" name="TextBox 42"/>
          <p:cNvSpPr txBox="1">
            <a:spLocks noChangeArrowheads="1"/>
          </p:cNvSpPr>
          <p:nvPr/>
        </p:nvSpPr>
        <p:spPr bwMode="auto">
          <a:xfrm>
            <a:off x="8077200" y="51054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607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69000"/>
            <a:ext cx="104457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969000"/>
            <a:ext cx="582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3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5943600"/>
            <a:ext cx="75882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10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810000" y="1219200"/>
            <a:ext cx="4191000" cy="31749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w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= observation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for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Set w = w *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Sample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from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), 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201160"/>
            <a:ext cx="9906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05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153400" cy="3581400"/>
          </a:xfrm>
        </p:spPr>
        <p:txBody>
          <a:bodyPr/>
          <a:lstStyle/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Sampling distribution if z sampled and e fixed evidence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451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33600"/>
            <a:ext cx="44910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3581400"/>
            <a:ext cx="41386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172200"/>
            <a:ext cx="1208088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30"/>
          <p:cNvGrpSpPr>
            <a:grpSpLocks/>
          </p:cNvGrpSpPr>
          <p:nvPr/>
        </p:nvGrpSpPr>
        <p:grpSpPr bwMode="auto">
          <a:xfrm>
            <a:off x="7848600" y="2438400"/>
            <a:ext cx="2438400" cy="1573213"/>
            <a:chOff x="3456" y="1414"/>
            <a:chExt cx="2496" cy="1610"/>
          </a:xfrm>
        </p:grpSpPr>
        <p:sp>
          <p:nvSpPr>
            <p:cNvPr id="64521" name="Oval 14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Cloudy</a:t>
              </a:r>
            </a:p>
          </p:txBody>
        </p:sp>
        <p:sp>
          <p:nvSpPr>
            <p:cNvPr id="64522" name="Oval 15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23" name="Oval 16"/>
            <p:cNvSpPr>
              <a:spLocks noChangeArrowheads="1"/>
            </p:cNvSpPr>
            <p:nvPr/>
          </p:nvSpPr>
          <p:spPr bwMode="auto">
            <a:xfrm>
              <a:off x="5182" y="2038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R</a:t>
              </a:r>
            </a:p>
          </p:txBody>
        </p:sp>
        <p:sp>
          <p:nvSpPr>
            <p:cNvPr id="64524" name="Oval 17"/>
            <p:cNvSpPr>
              <a:spLocks noChangeArrowheads="1"/>
            </p:cNvSpPr>
            <p:nvPr/>
          </p:nvSpPr>
          <p:spPr bwMode="auto">
            <a:xfrm>
              <a:off x="4318" y="2662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4525" name="AutoShape 18"/>
            <p:cNvCxnSpPr>
              <a:cxnSpLocks noChangeShapeType="1"/>
              <a:stCxn id="64529" idx="5"/>
              <a:endCxn id="64523" idx="1"/>
            </p:cNvCxnSpPr>
            <p:nvPr/>
          </p:nvCxnSpPr>
          <p:spPr bwMode="auto">
            <a:xfrm>
              <a:off x="4977" y="1732"/>
              <a:ext cx="318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6" name="AutoShape 19"/>
            <p:cNvCxnSpPr>
              <a:cxnSpLocks noChangeShapeType="1"/>
              <a:stCxn id="64521" idx="3"/>
              <a:endCxn id="64522" idx="7"/>
            </p:cNvCxnSpPr>
            <p:nvPr/>
          </p:nvCxnSpPr>
          <p:spPr bwMode="auto">
            <a:xfrm flipH="1">
              <a:off x="4113" y="1732"/>
              <a:ext cx="320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7" name="AutoShape 20"/>
            <p:cNvCxnSpPr>
              <a:cxnSpLocks noChangeShapeType="1"/>
              <a:stCxn id="64522" idx="5"/>
              <a:endCxn id="64524" idx="1"/>
            </p:cNvCxnSpPr>
            <p:nvPr/>
          </p:nvCxnSpPr>
          <p:spPr bwMode="auto">
            <a:xfrm>
              <a:off x="4113" y="2342"/>
              <a:ext cx="318" cy="3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8" name="AutoShape 21"/>
            <p:cNvCxnSpPr>
              <a:cxnSpLocks noChangeShapeType="1"/>
              <a:stCxn id="64523" idx="3"/>
              <a:endCxn id="64524" idx="7"/>
            </p:cNvCxnSpPr>
            <p:nvPr/>
          </p:nvCxnSpPr>
          <p:spPr bwMode="auto">
            <a:xfrm flipH="1">
              <a:off x="4975" y="2356"/>
              <a:ext cx="32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529" name="Oval 22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C</a:t>
              </a:r>
            </a:p>
          </p:txBody>
        </p:sp>
        <p:sp>
          <p:nvSpPr>
            <p:cNvPr id="64530" name="Oval 23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S</a:t>
              </a:r>
            </a:p>
          </p:txBody>
        </p:sp>
        <p:sp>
          <p:nvSpPr>
            <p:cNvPr id="64531" name="Oval 25"/>
            <p:cNvSpPr>
              <a:spLocks noChangeArrowheads="1"/>
            </p:cNvSpPr>
            <p:nvPr/>
          </p:nvSpPr>
          <p:spPr bwMode="auto">
            <a:xfrm>
              <a:off x="4320" y="2662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</a:t>
              </a:r>
            </a:p>
          </p:txBody>
        </p:sp>
        <p:sp>
          <p:nvSpPr>
            <p:cNvPr id="64532" name="Line 26"/>
            <p:cNvSpPr>
              <a:spLocks noChangeShapeType="1"/>
            </p:cNvSpPr>
            <p:nvPr/>
          </p:nvSpPr>
          <p:spPr bwMode="auto">
            <a:xfrm flipV="1">
              <a:off x="4392" y="2662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3" name="Line 27"/>
            <p:cNvSpPr>
              <a:spLocks noChangeShapeType="1"/>
            </p:cNvSpPr>
            <p:nvPr/>
          </p:nvSpPr>
          <p:spPr bwMode="auto">
            <a:xfrm flipV="1">
              <a:off x="4632" y="2710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4" name="Line 28"/>
            <p:cNvSpPr>
              <a:spLocks noChangeShapeType="1"/>
            </p:cNvSpPr>
            <p:nvPr/>
          </p:nvSpPr>
          <p:spPr bwMode="auto">
            <a:xfrm flipV="1">
              <a:off x="3504" y="2016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5" name="Line 29"/>
            <p:cNvSpPr>
              <a:spLocks noChangeShapeType="1"/>
            </p:cNvSpPr>
            <p:nvPr/>
          </p:nvSpPr>
          <p:spPr bwMode="auto">
            <a:xfrm flipV="1">
              <a:off x="3744" y="2064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9938" name="Picture 2" descr="\\.host\Shared Folders\Shared with PC\likelihood_weightin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005388"/>
            <a:ext cx="83820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63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good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We have taken evidence into account as we generate the sample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E.g. here, W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s value will get picked based on the evidence values of S, R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More of our samples will reflect the state of the world suggested by the evidence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24600" y="1371600"/>
            <a:ext cx="5562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doesn’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t solve all our problems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Evidence influences the choice of downstream variables, but not upstream ones (C isn’</a:t>
            </a:r>
            <a:r>
              <a:rPr lang="en-US" altLang="ja-JP" sz="1800" dirty="0">
                <a:latin typeface="Calibri"/>
                <a:cs typeface="Calibri"/>
              </a:rPr>
              <a:t>t more likely to get a value matching the evidence)</a:t>
            </a:r>
          </a:p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would like to consider evidence when we sample every variable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Gibbs sampling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93160"/>
            <a:ext cx="1479550" cy="11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8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Representation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Conditional Independences</a:t>
            </a:r>
          </a:p>
          <a:p>
            <a:pPr lvl="8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Probabilistic Inference</a:t>
            </a:r>
          </a:p>
          <a:p>
            <a:pPr lvl="7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Enumeration (exact, exponential complexity)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 is NP-complete</a:t>
            </a:r>
          </a:p>
          <a:p>
            <a:pPr lvl="5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Sampling (approximate)</a:t>
            </a:r>
          </a:p>
          <a:p>
            <a:pPr lvl="5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Learning Bayes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828713" cy="5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1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Gibbs Sampling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/>
          <a:lstStyle/>
          <a:p>
            <a:r>
              <a:rPr lang="en-US" sz="2000" i="1" dirty="0">
                <a:ea typeface="ＭＳ Ｐゴシック" pitchFamily="34" charset="-128"/>
              </a:rPr>
              <a:t>Procedure: </a:t>
            </a:r>
            <a:r>
              <a:rPr lang="en-US" sz="2000" dirty="0">
                <a:ea typeface="ＭＳ Ｐゴシック" pitchFamily="34" charset="-128"/>
              </a:rPr>
              <a:t>keep track of a full instantiation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.   Start with an arbitrary instantiation consistent with the evidence.  Sample one variable at a time, conditioned on all the rest, but keep evidence fixed.  Keep repeating this for a long time.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Property: </a:t>
            </a:r>
            <a:r>
              <a:rPr lang="en-US" sz="2000" dirty="0">
                <a:ea typeface="ＭＳ Ｐゴシック" pitchFamily="34" charset="-128"/>
              </a:rPr>
              <a:t>in the limit of repeating this infinitely many times the resulting sample is coming from the correct distribution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Rationale</a:t>
            </a:r>
            <a:r>
              <a:rPr lang="en-US" sz="2000" dirty="0">
                <a:ea typeface="ＭＳ Ｐゴシック" pitchFamily="34" charset="-128"/>
              </a:rPr>
              <a:t>: both upstream and downstream variables condition on evidence.</a:t>
            </a:r>
          </a:p>
          <a:p>
            <a:pPr marL="1371531" lvl="3" indent="0">
              <a:buNone/>
            </a:pPr>
            <a:r>
              <a:rPr lang="en-US" sz="800" dirty="0">
                <a:ea typeface="ＭＳ Ｐゴシック" pitchFamily="34" charset="-128"/>
              </a:rPr>
              <a:t> </a:t>
            </a:r>
          </a:p>
          <a:p>
            <a:r>
              <a:rPr lang="en-US" sz="2000" dirty="0">
                <a:ea typeface="ＭＳ Ｐゴシック" pitchFamily="34" charset="-128"/>
              </a:rPr>
              <a:t>In contrast: likelihood weighting only conditions on upstream evidence, and hence weights obtained in likelihood weighting can sometimes be very small.  Sum of weights over all samples is indicative of how many </a:t>
            </a:r>
            <a:r>
              <a:rPr lang="en-US" altLang="en-US" sz="2000" dirty="0">
                <a:ea typeface="ＭＳ Ｐゴシック" pitchFamily="34" charset="-128"/>
              </a:rPr>
              <a:t>“</a:t>
            </a:r>
            <a:r>
              <a:rPr lang="en-US" sz="2000" dirty="0">
                <a:ea typeface="ＭＳ Ｐゴシック" pitchFamily="34" charset="-128"/>
              </a:rPr>
              <a:t>effective</a:t>
            </a:r>
            <a:r>
              <a:rPr lang="en-US" altLang="en-US" sz="2000" dirty="0">
                <a:ea typeface="ＭＳ Ｐゴシック" pitchFamily="34" charset="-128"/>
              </a:rPr>
              <a:t>”</a:t>
            </a:r>
            <a:r>
              <a:rPr lang="en-US" sz="2000" dirty="0">
                <a:ea typeface="ＭＳ Ｐゴシック" pitchFamily="34" charset="-128"/>
              </a:rPr>
              <a:t> samples were obtained, so want high weight.</a:t>
            </a:r>
          </a:p>
        </p:txBody>
      </p:sp>
    </p:spTree>
    <p:extLst>
      <p:ext uri="{BB962C8B-B14F-4D97-AF65-F5344CB8AC3E}">
        <p14:creationId xmlns:p14="http://schemas.microsoft.com/office/powerpoint/2010/main" val="1772759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P( S | +r)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 = +r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Steps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X from P( X | all other variables)</a:t>
            </a:r>
            <a:endParaRPr lang="en-US" sz="1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2286001" y="4343400"/>
            <a:ext cx="1142999" cy="1001412"/>
            <a:chOff x="7416868" y="3352800"/>
            <a:chExt cx="2870132" cy="2514600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7595" name="Straight Arrow Connector 67594"/>
          <p:cNvCxnSpPr/>
          <p:nvPr/>
        </p:nvCxnSpPr>
        <p:spPr>
          <a:xfrm>
            <a:off x="16764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657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191000" y="4343400"/>
            <a:ext cx="1142999" cy="1001412"/>
            <a:chOff x="7416868" y="3352800"/>
            <a:chExt cx="2870132" cy="2514600"/>
          </a:xfrm>
        </p:grpSpPr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" name="Group 82"/>
          <p:cNvGrpSpPr/>
          <p:nvPr/>
        </p:nvGrpSpPr>
        <p:grpSpPr>
          <a:xfrm>
            <a:off x="6172201" y="4343400"/>
            <a:ext cx="1142999" cy="1001412"/>
            <a:chOff x="7416868" y="3352800"/>
            <a:chExt cx="2870132" cy="2514600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92" name="Straight Arrow Connector 91"/>
          <p:cNvCxnSpPr/>
          <p:nvPr/>
        </p:nvCxnSpPr>
        <p:spPr>
          <a:xfrm>
            <a:off x="556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5438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001000" y="4343400"/>
            <a:ext cx="1142999" cy="1001412"/>
            <a:chOff x="7416868" y="3352800"/>
            <a:chExt cx="2870132" cy="2514600"/>
          </a:xfrm>
        </p:grpSpPr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3" name="Group 102"/>
          <p:cNvGrpSpPr/>
          <p:nvPr/>
        </p:nvGrpSpPr>
        <p:grpSpPr>
          <a:xfrm>
            <a:off x="9982201" y="4343400"/>
            <a:ext cx="1142999" cy="1001412"/>
            <a:chOff x="7416868" y="3352800"/>
            <a:chExt cx="2870132" cy="2514600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2" name="Straight Arrow Connector 111"/>
          <p:cNvCxnSpPr/>
          <p:nvPr/>
        </p:nvCxnSpPr>
        <p:spPr>
          <a:xfrm>
            <a:off x="937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598" name="Picture 6759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3454400" cy="279400"/>
          </a:xfrm>
          <a:prstGeom prst="rect">
            <a:avLst/>
          </a:prstGeom>
        </p:spPr>
      </p:pic>
      <p:pic>
        <p:nvPicPr>
          <p:cNvPr id="67600" name="Picture 6759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45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7601" name="Picture 6760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6225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Gibbs Sampling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How is this better than sampling from the full joint?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In a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Net, sampling a variable given all the other variables (e.g. P(R|S,C,W)) is usually much easier than sampling from the full joint distribution</a:t>
            </a:r>
          </a:p>
          <a:p>
            <a:pPr lvl="2"/>
            <a:r>
              <a:rPr lang="en-US" sz="2000" dirty="0">
                <a:ea typeface="ＭＳ Ｐゴシック" pitchFamily="34" charset="-128"/>
              </a:rPr>
              <a:t>Only requires a join on the variable to be sampled (in this case, a join on R)</a:t>
            </a:r>
          </a:p>
          <a:p>
            <a:pPr lvl="2"/>
            <a:r>
              <a:rPr lang="en-US" sz="2000" dirty="0">
                <a:ea typeface="ＭＳ Ｐゴシック" pitchFamily="34" charset="-128"/>
              </a:rPr>
              <a:t>The resulting factor only depends on the variable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parents, its children, and its children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parents (this is often referred to as its Markov blanket)</a:t>
            </a:r>
          </a:p>
        </p:txBody>
      </p:sp>
    </p:spTree>
    <p:extLst>
      <p:ext uri="{BB962C8B-B14F-4D97-AF65-F5344CB8AC3E}">
        <p14:creationId xmlns:p14="http://schemas.microsoft.com/office/powerpoint/2010/main" val="1087477750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Efficient Resampling of One Variable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 Sample from P(S | +c, +r, -w)	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Many things cancel out – only CPTs with S remain!</a:t>
            </a:r>
          </a:p>
          <a:p>
            <a:r>
              <a:rPr lang="en-US" sz="2400" dirty="0">
                <a:ea typeface="ＭＳ Ｐゴシック" pitchFamily="34" charset="-128"/>
              </a:rPr>
              <a:t>More generally: only CPTs that have resampled variable need to be considered, and joined together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448800" y="1371600"/>
            <a:ext cx="1752600" cy="1535500"/>
            <a:chOff x="7416868" y="3352800"/>
            <a:chExt cx="2870132" cy="251460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" name="AutoShape 6"/>
            <p:cNvCxnSpPr>
              <a:cxnSpLocks noChangeShapeType="1"/>
              <a:stCxn id="7" idx="3"/>
              <a:endCxn id="8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6"/>
            <p:cNvCxnSpPr>
              <a:cxnSpLocks noChangeShapeType="1"/>
              <a:stCxn id="6" idx="5"/>
              <a:endCxn id="8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2" name="AutoShape 6"/>
            <p:cNvCxnSpPr>
              <a:cxnSpLocks noChangeShapeType="1"/>
              <a:stCxn id="11" idx="5"/>
              <a:endCxn id="7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  <a:stCxn id="11" idx="3"/>
              <a:endCxn id="6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981200"/>
            <a:ext cx="6644789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020853"/>
            <a:ext cx="3581398" cy="28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 P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Likelihood Weighting  P( Q | 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90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Rejection Sampling  P( Q | e )</a:t>
            </a:r>
            <a:endParaRPr lang="en-US" sz="1200" dirty="0"/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7"/>
            <a:endParaRPr lang="en-US" sz="1200" dirty="0"/>
          </a:p>
          <a:p>
            <a:r>
              <a:rPr lang="en-US" sz="2400" dirty="0"/>
              <a:t>Gibbs Sampling  P( Q | e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55160"/>
            <a:ext cx="90805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MMPROD_NEXTUNIQUEID" val="10010"/>
  <p:tag name="MMPROD_UIDATA" val="&lt;database version=&quot;10.0&quot;&gt;&lt;object type=&quot;1&quot; unique_id=&quot;10001&quot;&gt;&lt;object type=&quot;2&quot; unique_id=&quot;10073&quot;&gt;&lt;object type=&quot;3&quot; unique_id=&quot;10075&quot;&gt;&lt;property id=&quot;20148&quot; value=&quot;5&quot;/&gt;&lt;property id=&quot;20300&quot; value=&quot;Slide 1 - &amp;quot;CS 188: Artificial Intelligence &amp;quot;&quot;/&gt;&lt;property id=&quot;20307&quot; value=&quot;424&quot;/&gt;&lt;/object&gt;&lt;object type=&quot;3&quot; unique_id=&quot;10076&quot;&gt;&lt;property id=&quot;20148&quot; value=&quot;5&quot;/&gt;&lt;property id=&quot;20300&quot; value=&quot;Slide 2 - &amp;quot;Bayes’ Net Representation&amp;quot;&quot;/&gt;&lt;property id=&quot;20307&quot; value=&quot;426&quot;/&gt;&lt;/object&gt;&lt;object type=&quot;3&quot; unique_id=&quot;10077&quot;&gt;&lt;property id=&quot;20148&quot; value=&quot;5&quot;/&gt;&lt;property id=&quot;20300&quot; value=&quot;Slide 3 - &amp;quot;Example: Alarm Network&amp;quot;&quot;/&gt;&lt;property id=&quot;20307&quot; value=&quot;447&quot;/&gt;&lt;/object&gt;&lt;object type=&quot;3&quot; unique_id=&quot;10079&quot;&gt;&lt;property id=&quot;20148&quot; value=&quot;5&quot;/&gt;&lt;property id=&quot;20300&quot; value=&quot;Slide 4 - &amp;quot;Example: Alarm Network&amp;quot;&quot;/&gt;&lt;property id=&quot;20307&quot; value=&quot;427&quot;/&gt;&lt;/object&gt;&lt;object type=&quot;3&quot; unique_id=&quot;10080&quot;&gt;&lt;property id=&quot;20148&quot; value=&quot;5&quot;/&gt;&lt;property id=&quot;20300&quot; value=&quot;Slide 5 - &amp;quot;Example: Alarm Network&amp;quot;&quot;/&gt;&lt;property id=&quot;20307&quot; value=&quot;428&quot;/&gt;&lt;/object&gt;&lt;object type=&quot;3&quot; unique_id=&quot;10081&quot;&gt;&lt;property id=&quot;20148&quot; value=&quot;5&quot;/&gt;&lt;property id=&quot;20300&quot; value=&quot;Slide 6 - &amp;quot;Bayes’ Nets&amp;quot;&quot;/&gt;&lt;property id=&quot;20307&quot; value=&quot;390&quot;/&gt;&lt;/object&gt;&lt;object type=&quot;3&quot; unique_id=&quot;10082&quot;&gt;&lt;property id=&quot;20148&quot; value=&quot;5&quot;/&gt;&lt;property id=&quot;20300&quot; value=&quot;Slide 7 - &amp;quot;Inference&amp;quot;&quot;/&gt;&lt;property id=&quot;20307&quot; value=&quot;303&quot;/&gt;&lt;/object&gt;&lt;object type=&quot;3&quot; unique_id=&quot;10083&quot;&gt;&lt;property id=&quot;20148&quot; value=&quot;5&quot;/&gt;&lt;property id=&quot;20300&quot; value=&quot;Slide 8 - &amp;quot;Inference by Enumeration&amp;quot;&quot;/&gt;&lt;property id=&quot;20307&quot; value=&quot;444&quot;/&gt;&lt;/object&gt;&lt;object type=&quot;3&quot; unique_id=&quot;10084&quot;&gt;&lt;property id=&quot;20148&quot; value=&quot;5&quot;/&gt;&lt;property id=&quot;20300&quot; value=&quot;Slide 9 - &amp;quot;Inference by Enumeration in Bayes’ Net&amp;quot;&quot;/&gt;&lt;property id=&quot;20307&quot; value=&quot;305&quot;/&gt;&lt;/object&gt;&lt;object type=&quot;3&quot; unique_id=&quot;10085&quot;&gt;&lt;property id=&quot;20148&quot; value=&quot;5&quot;/&gt;&lt;property id=&quot;20300&quot; value=&quot;Slide 10 - &amp;quot;Inference by Enumeration?&amp;quot;&quot;/&gt;&lt;property id=&quot;20307&quot; value=&quot;309&quot;/&gt;&lt;/object&gt;&lt;object type=&quot;3&quot; unique_id=&quot;10086&quot;&gt;&lt;property id=&quot;20148&quot; value=&quot;5&quot;/&gt;&lt;property id=&quot;20300&quot; value=&quot;Slide 11 - &amp;quot;Inference by Enumeration vs. Variable Elimination&amp;quot;&quot;/&gt;&lt;property id=&quot;20307&quot; value=&quot;310&quot;/&gt;&lt;/object&gt;&lt;object type=&quot;3&quot; unique_id=&quot;10087&quot;&gt;&lt;property id=&quot;20148&quot; value=&quot;5&quot;/&gt;&lt;property id=&quot;20300&quot; value=&quot;Slide 12 - &amp;quot;Factor Zoo&amp;quot;&quot;/&gt;&lt;property id=&quot;20307&quot; value=&quot;430&quot;/&gt;&lt;/object&gt;&lt;object type=&quot;3&quot; unique_id=&quot;10088&quot;&gt;&lt;property id=&quot;20148&quot; value=&quot;5&quot;/&gt;&lt;property id=&quot;20300&quot; value=&quot;Slide 13 - &amp;quot;Factor Zoo I&amp;quot;&quot;/&gt;&lt;property id=&quot;20307&quot; value=&quot;311&quot;/&gt;&lt;/object&gt;&lt;object type=&quot;3&quot; unique_id=&quot;10089&quot;&gt;&lt;property id=&quot;20148&quot; value=&quot;5&quot;/&gt;&lt;property id=&quot;20300&quot; value=&quot;Slide 14 - &amp;quot;Factor Zoo II&amp;quot;&quot;/&gt;&lt;property id=&quot;20307&quot; value=&quot;312&quot;/&gt;&lt;/object&gt;&lt;object type=&quot;3&quot; unique_id=&quot;10090&quot;&gt;&lt;property id=&quot;20148&quot; value=&quot;5&quot;/&gt;&lt;property id=&quot;20300&quot; value=&quot;Slide 15 - &amp;quot;Factor Zoo III&amp;quot;&quot;/&gt;&lt;property id=&quot;20307&quot; value=&quot;313&quot;/&gt;&lt;/object&gt;&lt;object type=&quot;3&quot; unique_id=&quot;10091&quot;&gt;&lt;property id=&quot;20148&quot; value=&quot;5&quot;/&gt;&lt;property id=&quot;20300&quot; value=&quot;Slide 16 - &amp;quot;Factor Zoo Summary&amp;quot;&quot;/&gt;&lt;property id=&quot;20307&quot; value=&quot;431&quot;/&gt;&lt;/object&gt;&lt;object type=&quot;3&quot; unique_id=&quot;10092&quot;&gt;&lt;property id=&quot;20148&quot; value=&quot;5&quot;/&gt;&lt;property id=&quot;20300&quot; value=&quot;Slide 17 - &amp;quot;Example: Traffic Domain&amp;quot;&quot;/&gt;&lt;property id=&quot;20307&quot; value=&quot;345&quot;/&gt;&lt;/object&gt;&lt;object type=&quot;3&quot; unique_id=&quot;10093&quot;&gt;&lt;property id=&quot;20148&quot; value=&quot;5&quot;/&gt;&lt;property id=&quot;20300&quot; value=&quot;Slide 18 - &amp;quot;Variable Elimination (VE)&amp;quot;&quot;/&gt;&lt;property id=&quot;20307&quot; value=&quot;432&quot;/&gt;&lt;/object&gt;&lt;object type=&quot;3&quot; unique_id=&quot;10094&quot;&gt;&lt;property id=&quot;20148&quot; value=&quot;5&quot;/&gt;&lt;property id=&quot;20300&quot; value=&quot;Slide 19 - &amp;quot;Inference by Enumeration: Procedural Outline&amp;quot;&quot;/&gt;&lt;property id=&quot;20307&quot; value=&quot;332&quot;/&gt;&lt;/object&gt;&lt;object type=&quot;3&quot; unique_id=&quot;10095&quot;&gt;&lt;property id=&quot;20148&quot; value=&quot;5&quot;/&gt;&lt;property id=&quot;20300&quot; value=&quot;Slide 20 - &amp;quot;Operation 1: Join Factors&amp;quot;&quot;/&gt;&lt;property id=&quot;20307&quot; value=&quot;333&quot;/&gt;&lt;/object&gt;&lt;object type=&quot;3&quot; unique_id=&quot;10096&quot;&gt;&lt;property id=&quot;20148&quot; value=&quot;5&quot;/&gt;&lt;property id=&quot;20300&quot; value=&quot;Slide 21 - &amp;quot;Example: Multiple Joins&amp;quot;&quot;/&gt;&lt;property id=&quot;20307&quot; value=&quot;355&quot;/&gt;&lt;/object&gt;&lt;object type=&quot;3&quot; unique_id=&quot;10097&quot;&gt;&lt;property id=&quot;20148&quot; value=&quot;5&quot;/&gt;&lt;property id=&quot;20300&quot; value=&quot;Slide 22 - &amp;quot;Example: Multiple Joins&amp;quot;&quot;/&gt;&lt;property id=&quot;20307&quot; value=&quot;433&quot;/&gt;&lt;/object&gt;&lt;object type=&quot;3&quot; unique_id=&quot;10098&quot;&gt;&lt;property id=&quot;20148&quot; value=&quot;5&quot;/&gt;&lt;property id=&quot;20300&quot; value=&quot;Slide 23 - &amp;quot;Operation 2: Eliminate&amp;quot;&quot;/&gt;&lt;property id=&quot;20307&quot; value=&quot;335&quot;/&gt;&lt;/object&gt;&lt;object type=&quot;3&quot; unique_id=&quot;10099&quot;&gt;&lt;property id=&quot;20148&quot; value=&quot;5&quot;/&gt;&lt;property id=&quot;20300&quot; value=&quot;Slide 24 - &amp;quot;Multiple Elimination&amp;quot;&quot;/&gt;&lt;property id=&quot;20307&quot; value=&quot;357&quot;/&gt;&lt;/object&gt;&lt;object type=&quot;3&quot; unique_id=&quot;10100&quot;&gt;&lt;property id=&quot;20148&quot; value=&quot;5&quot;/&gt;&lt;property id=&quot;20300&quot; value=&quot;Slide 25 - &amp;quot;Thus Far: Multiple Join, Multiple Eliminate (= Inference by Enumeration)&amp;quot;&quot;/&gt;&lt;property id=&quot;20307&quot; value=&quot;435&quot;/&gt;&lt;/object&gt;&lt;object type=&quot;3&quot; unique_id=&quot;10101&quot;&gt;&lt;property id=&quot;20148&quot; value=&quot;5&quot;/&gt;&lt;property id=&quot;20300&quot; value=&quot;Slide 26 - &amp;quot;Marginalizing Early (= Variable Elimination)&amp;quot;&quot;/&gt;&lt;property id=&quot;20307&quot; value=&quot;436&quot;/&gt;&lt;/object&gt;&lt;object type=&quot;3&quot; unique_id=&quot;10102&quot;&gt;&lt;property id=&quot;20148&quot; value=&quot;5&quot;/&gt;&lt;property id=&quot;20300&quot; value=&quot;Slide 27 - &amp;quot;Traffic Domain&amp;quot;&quot;/&gt;&lt;property id=&quot;20307&quot; value=&quot;445&quot;/&gt;&lt;/object&gt;&lt;object type=&quot;3&quot; unique_id=&quot;10103&quot;&gt;&lt;property id=&quot;20148&quot; value=&quot;5&quot;/&gt;&lt;property id=&quot;20300&quot; value=&quot;Slide 28 - &amp;quot;Marginalizing Early! (aka VE)&amp;quot;&quot;/&gt;&lt;property id=&quot;20307&quot; value=&quot;434&quot;/&gt;&lt;/object&gt;&lt;object type=&quot;3&quot; unique_id=&quot;10104&quot;&gt;&lt;property id=&quot;20148&quot; value=&quot;5&quot;/&gt;&lt;property id=&quot;20300&quot; value=&quot;Slide 29 - &amp;quot;Evidence&amp;quot;&quot;/&gt;&lt;property id=&quot;20307&quot; value=&quot;359&quot;/&gt;&lt;/object&gt;&lt;object type=&quot;3&quot; unique_id=&quot;10105&quot;&gt;&lt;property id=&quot;20148&quot; value=&quot;5&quot;/&gt;&lt;property id=&quot;20300&quot; value=&quot;Slide 30 - &amp;quot;Evidence II&amp;quot;&quot;/&gt;&lt;property id=&quot;20307&quot; value=&quot;360&quot;/&gt;&lt;/object&gt;&lt;object type=&quot;3&quot; unique_id=&quot;10106&quot;&gt;&lt;property id=&quot;20148&quot; value=&quot;5&quot;/&gt;&lt;property id=&quot;20300&quot; value=&quot;Slide 31 - &amp;quot;General Variable Elimination&amp;quot;&quot;/&gt;&lt;property id=&quot;20307&quot; value=&quot;336&quot;/&gt;&lt;/object&gt;&lt;object type=&quot;3&quot; unique_id=&quot;10107&quot;&gt;&lt;property id=&quot;20148&quot; value=&quot;5&quot;/&gt;&lt;property id=&quot;20300&quot; value=&quot;Slide 32 - &amp;quot;Example&amp;quot;&quot;/&gt;&lt;property id=&quot;20307&quot; value=&quot;337&quot;/&gt;&lt;/object&gt;&lt;object type=&quot;3&quot; unique_id=&quot;10108&quot;&gt;&lt;property id=&quot;20148&quot; value=&quot;5&quot;/&gt;&lt;property id=&quot;20300&quot; value=&quot;Slide 33 - &amp;quot;Example&amp;quot;&quot;/&gt;&lt;property id=&quot;20307&quot; value=&quot;338&quot;/&gt;&lt;/object&gt;&lt;object type=&quot;3&quot; unique_id=&quot;10109&quot;&gt;&lt;property id=&quot;20148&quot; value=&quot;5&quot;/&gt;&lt;property id=&quot;20300&quot; value=&quot;Slide 34 - &amp;quot;Example 2: P(B|a)&amp;quot;&quot;/&gt;&lt;property id=&quot;20307&quot; value=&quot;347&quot;/&gt;&lt;/object&gt;&lt;object type=&quot;3&quot; unique_id=&quot;10110&quot;&gt;&lt;property id=&quot;20148&quot; value=&quot;5&quot;/&gt;&lt;property id=&quot;20300&quot; value=&quot;Slide 35 - &amp;quot;Same Example in Equations&amp;quot;&quot;/&gt;&lt;property id=&quot;20307&quot; value=&quot;392&quot;/&gt;&lt;/object&gt;&lt;object type=&quot;3&quot; unique_id=&quot;10111&quot;&gt;&lt;property id=&quot;20148&quot; value=&quot;5&quot;/&gt;&lt;property id=&quot;20300&quot; value=&quot;Slide 36 - &amp;quot;Another Variable Elimination Example&amp;quot;&quot;/&gt;&lt;property id=&quot;20307&quot; value=&quot;394&quot;/&gt;&lt;/object&gt;&lt;object type=&quot;3&quot; unique_id=&quot;10112&quot;&gt;&lt;property id=&quot;20148&quot; value=&quot;5&quot;/&gt;&lt;property id=&quot;20300&quot; value=&quot;Slide 37 - &amp;quot;Variable Elimination Ordering&amp;quot;&quot;/&gt;&lt;property id=&quot;20307&quot; value=&quot;398&quot;/&gt;&lt;/object&gt;&lt;object type=&quot;3&quot; unique_id=&quot;10113&quot;&gt;&lt;property id=&quot;20148&quot; value=&quot;5&quot;/&gt;&lt;property id=&quot;20300&quot; value=&quot;Slide 38 - &amp;quot;VE: Computational and Space Complexity&amp;quot;&quot;/&gt;&lt;property id=&quot;20307&quot; value=&quot;395&quot;/&gt;&lt;/object&gt;&lt;object type=&quot;3&quot; unique_id=&quot;10114&quot;&gt;&lt;property id=&quot;20148&quot; value=&quot;5&quot;/&gt;&lt;property id=&quot;20300&quot; value=&quot;Slide 39 - &amp;quot;Worst Case Complexity?&amp;quot;&quot;/&gt;&lt;property id=&quot;20307&quot; value=&quot;396&quot;/&gt;&lt;/object&gt;&lt;object type=&quot;3&quot; unique_id=&quot;10115&quot;&gt;&lt;property id=&quot;20148&quot; value=&quot;5&quot;/&gt;&lt;property id=&quot;20300&quot; value=&quot;Slide 40 - &amp;quot;Polytrees&amp;quot;&quot;/&gt;&lt;property id=&quot;20307&quot; value=&quot;397&quot;/&gt;&lt;/object&gt;&lt;object type=&quot;3&quot; unique_id=&quot;10116&quot;&gt;&lt;property id=&quot;20148&quot; value=&quot;5&quot;/&gt;&lt;property id=&quot;20300&quot; value=&quot;Slide 41 - &amp;quot;Bayes’ Nets&amp;quot;&quot;/&gt;&lt;property id=&quot;20307&quot; value=&quot;437&quot;/&gt;&lt;/object&gt;&lt;object type=&quot;3&quot; unique_id=&quot;11649&quot;&gt;&lt;property id=&quot;20148&quot; value=&quot;5&quot;/&gt;&lt;property id=&quot;20300&quot; value=&quot;Slide 42 - &amp;quot;Approximate Inference: Sampling&amp;quot;&quot;/&gt;&lt;property id=&quot;20307&quot; value=&quot;448&quot;/&gt;&lt;/object&gt;&lt;object type=&quot;3&quot; unique_id=&quot;11650&quot;&gt;&lt;property id=&quot;20148&quot; value=&quot;5&quot;/&gt;&lt;property id=&quot;20300&quot; value=&quot;Slide 43 - &amp;quot;Sampling&amp;quot;&quot;/&gt;&lt;property id=&quot;20307&quot; value=&quot;449&quot;/&gt;&lt;/object&gt;&lt;object type=&quot;3&quot; unique_id=&quot;11651&quot;&gt;&lt;property id=&quot;20148&quot; value=&quot;5&quot;/&gt;&lt;property id=&quot;20300&quot; value=&quot;Slide 44 - &amp;quot;Sampling&amp;quot;&quot;/&gt;&lt;property id=&quot;20307&quot; value=&quot;450&quot;/&gt;&lt;/object&gt;&lt;object type=&quot;3&quot; unique_id=&quot;11652&quot;&gt;&lt;property id=&quot;20148&quot; value=&quot;5&quot;/&gt;&lt;property id=&quot;20300&quot; value=&quot;Slide 45 - &amp;quot;Sampling in Bayes’ Nets&amp;quot;&quot;/&gt;&lt;property id=&quot;20307&quot; value=&quot;451&quot;/&gt;&lt;/object&gt;&lt;object type=&quot;3&quot; unique_id=&quot;11653&quot;&gt;&lt;property id=&quot;20148&quot; value=&quot;5&quot;/&gt;&lt;property id=&quot;20300&quot; value=&quot;Slide 46 - &amp;quot;Prior Sampling&amp;quot;&quot;/&gt;&lt;property id=&quot;20307&quot; value=&quot;452&quot;/&gt;&lt;/object&gt;&lt;object type=&quot;3&quot; unique_id=&quot;11654&quot;&gt;&lt;property id=&quot;20148&quot; value=&quot;5&quot;/&gt;&lt;property id=&quot;20300&quot; value=&quot;Slide 47 - &amp;quot;Prior Sampling&amp;quot;&quot;/&gt;&lt;property id=&quot;20307&quot; value=&quot;453&quot;/&gt;&lt;/object&gt;&lt;object type=&quot;3&quot; unique_id=&quot;11655&quot;&gt;&lt;property id=&quot;20148&quot; value=&quot;5&quot;/&gt;&lt;property id=&quot;20300&quot; value=&quot;Slide 48 - &amp;quot;Prior Sampling&amp;quot;&quot;/&gt;&lt;property id=&quot;20307&quot; value=&quot;454&quot;/&gt;&lt;/object&gt;&lt;object type=&quot;3&quot; unique_id=&quot;11656&quot;&gt;&lt;property id=&quot;20148&quot; value=&quot;5&quot;/&gt;&lt;property id=&quot;20300&quot; value=&quot;Slide 49 - &amp;quot;Prior Sampling&amp;quot;&quot;/&gt;&lt;property id=&quot;20307&quot; value=&quot;455&quot;/&gt;&lt;/object&gt;&lt;object type=&quot;3&quot; unique_id=&quot;11657&quot;&gt;&lt;property id=&quot;20148&quot; value=&quot;5&quot;/&gt;&lt;property id=&quot;20300&quot; value=&quot;Slide 50 - &amp;quot;Example&amp;quot;&quot;/&gt;&lt;property id=&quot;20307&quot; value=&quot;456&quot;/&gt;&lt;/object&gt;&lt;object type=&quot;3&quot; unique_id=&quot;11658&quot;&gt;&lt;property id=&quot;20148&quot; value=&quot;5&quot;/&gt;&lt;property id=&quot;20300&quot; value=&quot;Slide 51 - &amp;quot;Rejection Sampling&amp;quot;&quot;/&gt;&lt;property id=&quot;20307&quot; value=&quot;457&quot;/&gt;&lt;/object&gt;&lt;object type=&quot;3&quot; unique_id=&quot;11659&quot;&gt;&lt;property id=&quot;20148&quot; value=&quot;5&quot;/&gt;&lt;property id=&quot;20300&quot; value=&quot;Slide 52 - &amp;quot;Rejection Sampling&amp;quot;&quot;/&gt;&lt;property id=&quot;20307&quot; value=&quot;458&quot;/&gt;&lt;/object&gt;&lt;object type=&quot;3&quot; unique_id=&quot;11660&quot;&gt;&lt;property id=&quot;20148&quot; value=&quot;5&quot;/&gt;&lt;property id=&quot;20300&quot; value=&quot;Slide 53 - &amp;quot;Rejection Sampling&amp;quot;&quot;/&gt;&lt;property id=&quot;20307&quot; value=&quot;459&quot;/&gt;&lt;/object&gt;&lt;object type=&quot;3&quot; unique_id=&quot;11661&quot;&gt;&lt;property id=&quot;20148&quot; value=&quot;5&quot;/&gt;&lt;property id=&quot;20300&quot; value=&quot;Slide 54 - &amp;quot;Likelihood Weighting&amp;quot;&quot;/&gt;&lt;property id=&quot;20307&quot; value=&quot;460&quot;/&gt;&lt;/object&gt;&lt;object type=&quot;3&quot; unique_id=&quot;11662&quot;&gt;&lt;property id=&quot;20148&quot; value=&quot;5&quot;/&gt;&lt;property id=&quot;20300&quot; value=&quot;Slide 55 - &amp;quot;Likelihood Weighting&amp;quot;&quot;/&gt;&lt;property id=&quot;20307&quot; value=&quot;461&quot;/&gt;&lt;/object&gt;&lt;object type=&quot;3&quot; unique_id=&quot;11663&quot;&gt;&lt;property id=&quot;20148&quot; value=&quot;5&quot;/&gt;&lt;property id=&quot;20300&quot; value=&quot;Slide 56 - &amp;quot;Likelihood Weighting&amp;quot;&quot;/&gt;&lt;property id=&quot;20307&quot; value=&quot;462&quot;/&gt;&lt;/object&gt;&lt;object type=&quot;3&quot; unique_id=&quot;11664&quot;&gt;&lt;property id=&quot;20148&quot; value=&quot;5&quot;/&gt;&lt;property id=&quot;20300&quot; value=&quot;Slide 57 - &amp;quot;Likelihood Weighting&amp;quot;&quot;/&gt;&lt;property id=&quot;20307&quot; value=&quot;463&quot;/&gt;&lt;/object&gt;&lt;object type=&quot;3&quot; unique_id=&quot;11665&quot;&gt;&lt;property id=&quot;20148&quot; value=&quot;5&quot;/&gt;&lt;property id=&quot;20300&quot; value=&quot;Slide 58 - &amp;quot;Likelihood Weighting&amp;quot;&quot;/&gt;&lt;property id=&quot;20307&quot; value=&quot;464&quot;/&gt;&lt;/object&gt;&lt;object type=&quot;3&quot; unique_id=&quot;11666&quot;&gt;&lt;property id=&quot;20148&quot; value=&quot;5&quot;/&gt;&lt;property id=&quot;20300&quot; value=&quot;Slide 59 - &amp;quot;Likelihood Weighting&amp;quot;&quot;/&gt;&lt;property id=&quot;20307&quot; value=&quot;465&quot;/&gt;&lt;/object&gt;&lt;object type=&quot;3&quot; unique_id=&quot;11667&quot;&gt;&lt;property id=&quot;20148&quot; value=&quot;5&quot;/&gt;&lt;property id=&quot;20300&quot; value=&quot;Slide 60 - &amp;quot;Gibbs Sampling&amp;quot;&quot;/&gt;&lt;property id=&quot;20307&quot; value=&quot;466&quot;/&gt;&lt;/object&gt;&lt;object type=&quot;3&quot; unique_id=&quot;11668&quot;&gt;&lt;property id=&quot;20148&quot; value=&quot;5&quot;/&gt;&lt;property id=&quot;20300&quot; value=&quot;Slide 61 - &amp;quot;Gibbs Sampling&amp;quot;&quot;/&gt;&lt;property id=&quot;20307&quot; value=&quot;467&quot;/&gt;&lt;/object&gt;&lt;object type=&quot;3&quot; unique_id=&quot;11669&quot;&gt;&lt;property id=&quot;20148&quot; value=&quot;5&quot;/&gt;&lt;property id=&quot;20300&quot; value=&quot;Slide 62 - &amp;quot;Gibbs Sampling Example: P( S | +r)&amp;quot;&quot;/&gt;&lt;property id=&quot;20307&quot; value=&quot;468&quot;/&gt;&lt;/object&gt;&lt;object type=&quot;3&quot; unique_id=&quot;11670&quot;&gt;&lt;property id=&quot;20148&quot; value=&quot;5&quot;/&gt;&lt;property id=&quot;20300&quot; value=&quot;Slide 63 - &amp;quot;Gibbs Sampling&amp;quot;&quot;/&gt;&lt;property id=&quot;20307&quot; value=&quot;469&quot;/&gt;&lt;/object&gt;&lt;object type=&quot;3&quot; unique_id=&quot;11671&quot;&gt;&lt;property id=&quot;20148&quot; value=&quot;5&quot;/&gt;&lt;property id=&quot;20300&quot; value=&quot;Slide 64 - &amp;quot;Efficient Resampling of One Variable&amp;quot;&quot;/&gt;&lt;property id=&quot;20307&quot; value=&quot;470&quot;/&gt;&lt;/object&gt;&lt;object type=&quot;3&quot; unique_id=&quot;11672&quot;&gt;&lt;property id=&quot;20148&quot; value=&quot;5&quot;/&gt;&lt;property id=&quot;20300&quot; value=&quot;Slide 65 - &amp;quot;Bayes’ Net Sampling Summary&amp;quot;&quot;/&gt;&lt;property id=&quot;20307&quot; value=&quot;471&quot;/&gt;&lt;/object&gt;&lt;/object&gt;&lt;object type=&quot;8&quot; unique_id=&quot;10161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0 \leq u &lt; 0.6, &amp;\rightarrow C = red \\&#10;0.6  \leq u &lt;  0.7, &amp; \rightarrow C = green \\&#10;0.7  \leq u &lt; 1, &amp;  \rightarrow C = blue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203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PS}(x_1\ldots x_n) = \prod_{i=1}^n P(x_i | \mbox{Parents}(X_i))&#10;    = P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22"/>
  <p:tag name="PICTUREFILESIZE" val="2862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_{PS}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7"/>
  <p:tag name="PICTUREFILESIZE" val="728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to{\rightarrow}&#10;\begin{eqnarray*}&#10;  \lim_{N\to\infty} \hat P(x_1,\ldots, x_n) &#10;      &amp; = &amp; \lim_{N\to\infty} N_{PS}(x_1,\ldots, x_n)/N \\&#10;      &amp; = &amp; S_{PS}(x_1,\ldots,x_n) \\&#10;      &amp; = &amp; P(x_1\ldots x_n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70"/>
  <p:tag name="PICTUREFILESIZE" val="3995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 = 1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243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209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9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35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WS}({\bf z},{\bf e}) = \prod_{i= 1}^l P(z_i|\mbox{Parents}(Z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31"/>
  <p:tag name="PICTUREFILESIZE" val="221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w({\bf z},{\bf e}) = \prod_{i = 1}^m P(e_i | \mbox{Parents}(E_i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5"/>
  <p:tag name="PICTUREFILESIZE" val="3416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= P({\bf z}, {\bf e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89"/>
  <p:tag name="PICTUREFILESIZE" val="675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S | +c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796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C | +s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11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W | +s, +c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0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P(S | +c, +r,  -w) &amp; = \frac{P(S, +c, +r, -w)}{P(+c, +r, -w)} \\&#10;&amp; = \frac{P(S, +c, +r, -w)}{\sum_{s} P(s, +c, +r, -w) } \\&#10;&amp; = \frac{ P(+c) P(S | +c) P(+r | +c) P(-w | S, +r) } {\sum_s P(+c) P(s | +c) P(+r | +c) P(-w | s, +r)} \\&#10;&amp; = \frac{ P(+c) P(S | +c) P(+r | +c) P(-w | S, +r)}  {P(+c) P(+r | +c) \sum_s P(s | +c) P(-w | s, +r) } \\&#10;&amp; = \frac{P(S | +c) P(-w | S, +r) } {\sum_s P(s | +c) P(-w | s, +r) } 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951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64522</TotalTime>
  <Words>4002</Words>
  <Application>Microsoft Office PowerPoint</Application>
  <PresentationFormat>Widescreen</PresentationFormat>
  <Paragraphs>1527</Paragraphs>
  <Slides>65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ＭＳ Ｐゴシック</vt:lpstr>
      <vt:lpstr>Arial</vt:lpstr>
      <vt:lpstr>Calibri</vt:lpstr>
      <vt:lpstr>Symbol</vt:lpstr>
      <vt:lpstr>Times New Roman</vt:lpstr>
      <vt:lpstr>Wingdings</vt:lpstr>
      <vt:lpstr>dan-berkeley-nlp-v1</vt:lpstr>
      <vt:lpstr>CS 188: Artificial Intelligence </vt:lpstr>
      <vt:lpstr>Bayes’ Net Representation</vt:lpstr>
      <vt:lpstr>Example: Alarm Network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Polytrees</vt:lpstr>
      <vt:lpstr>Bayes’ Nets</vt:lpstr>
      <vt:lpstr>Approximate Inference: Sampling</vt:lpstr>
      <vt:lpstr>Sampling</vt:lpstr>
      <vt:lpstr>Sampling</vt:lpstr>
      <vt:lpstr>Sampling in Bayes’ Nets</vt:lpstr>
      <vt:lpstr>Prior Sampling</vt:lpstr>
      <vt:lpstr>Prior Sampling</vt:lpstr>
      <vt:lpstr>Prior Sampling</vt:lpstr>
      <vt:lpstr>Prior Sampling</vt:lpstr>
      <vt:lpstr>Example</vt:lpstr>
      <vt:lpstr>Rejection Sampling</vt:lpstr>
      <vt:lpstr>Rejection Sampling</vt:lpstr>
      <vt:lpstr>Rejection Sampling</vt:lpstr>
      <vt:lpstr>Likelihood Weighting</vt:lpstr>
      <vt:lpstr>Likelihood Weighting</vt:lpstr>
      <vt:lpstr>Likelihood Weighting</vt:lpstr>
      <vt:lpstr>Likelihood Weighting</vt:lpstr>
      <vt:lpstr>Likelihood Weighting</vt:lpstr>
      <vt:lpstr>Likelihood Weighting</vt:lpstr>
      <vt:lpstr>Gibbs Sampling</vt:lpstr>
      <vt:lpstr>Gibbs Sampling</vt:lpstr>
      <vt:lpstr>Gibbs Sampling Example: P( S | +r)</vt:lpstr>
      <vt:lpstr>Gibbs Sampling</vt:lpstr>
      <vt:lpstr>Efficient Resampling of One Variable</vt:lpstr>
      <vt:lpstr>Bayes’ Net Sampling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Rang</cp:lastModifiedBy>
  <cp:revision>3698</cp:revision>
  <cp:lastPrinted>2014-04-01T00:57:28Z</cp:lastPrinted>
  <dcterms:created xsi:type="dcterms:W3CDTF">2004-08-27T04:16:05Z</dcterms:created>
  <dcterms:modified xsi:type="dcterms:W3CDTF">2019-04-18T06:50:47Z</dcterms:modified>
</cp:coreProperties>
</file>